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63" r:id="rId4"/>
    <p:sldId id="257" r:id="rId5"/>
    <p:sldId id="261" r:id="rId6"/>
    <p:sldId id="264" r:id="rId7"/>
    <p:sldId id="288" r:id="rId8"/>
    <p:sldId id="289" r:id="rId9"/>
    <p:sldId id="284" r:id="rId10"/>
    <p:sldId id="285" r:id="rId11"/>
    <p:sldId id="274" r:id="rId12"/>
    <p:sldId id="286" r:id="rId13"/>
    <p:sldId id="287" r:id="rId14"/>
    <p:sldId id="276" r:id="rId15"/>
  </p:sldIdLst>
  <p:sldSz cx="9144000" cy="5143500" type="screen16x9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Lalezar" charset="-78"/>
      <p:regular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94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62" autoAdjust="0"/>
    <p:restoredTop sz="95161" autoAdjust="0"/>
  </p:normalViewPr>
  <p:slideViewPr>
    <p:cSldViewPr snapToGrid="0">
      <p:cViewPr>
        <p:scale>
          <a:sx n="95" d="100"/>
          <a:sy n="95" d="100"/>
        </p:scale>
        <p:origin x="-660" y="-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9d3712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7b79d3712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b79d37126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7b79d37126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b79d37126_2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7b79d37126_2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b79d37126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7b79d37126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b79d37126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7b79d37126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b79d37126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7b79d37126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b79d37126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7b79d37126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b79d37126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7b79d37126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3310948" y="1616813"/>
            <a:ext cx="5833053" cy="1633463"/>
            <a:chOff x="0" y="-47625"/>
            <a:chExt cx="3072554" cy="860425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3072554" cy="812800"/>
            </a:xfrm>
            <a:custGeom>
              <a:avLst/>
              <a:gdLst/>
              <a:ahLst/>
              <a:cxnLst/>
              <a:rect l="l" t="t" r="r" b="b"/>
              <a:pathLst>
                <a:path w="3072554" h="812800" extrusionOk="0">
                  <a:moveTo>
                    <a:pt x="0" y="0"/>
                  </a:moveTo>
                  <a:lnTo>
                    <a:pt x="3072554" y="0"/>
                  </a:lnTo>
                  <a:lnTo>
                    <a:pt x="3072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75043"/>
            </a:solidFill>
            <a:ln>
              <a:noFill/>
            </a:ln>
          </p:spPr>
        </p:sp>
        <p:sp>
          <p:nvSpPr>
            <p:cNvPr id="131" name="Google Shape;131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r="7273" b="14895"/>
          <a:stretch/>
        </p:blipFill>
        <p:spPr>
          <a:xfrm>
            <a:off x="5255103" y="2022049"/>
            <a:ext cx="4529277" cy="312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5381" y="-326898"/>
            <a:ext cx="2293427" cy="234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27467" y="4198056"/>
            <a:ext cx="3657600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971609">
            <a:off x="7682368" y="163359"/>
            <a:ext cx="133544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65733">
            <a:off x="3070773" y="-477257"/>
            <a:ext cx="1861835" cy="244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625725">
            <a:off x="4386410" y="3051167"/>
            <a:ext cx="1232000" cy="241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765130">
            <a:off x="5843052" y="-375835"/>
            <a:ext cx="19264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742631">
            <a:off x="-846460" y="3594557"/>
            <a:ext cx="4528309" cy="144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10257470">
            <a:off x="-1036741" y="133963"/>
            <a:ext cx="4528309" cy="144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4718206">
            <a:off x="1046793" y="1754222"/>
            <a:ext cx="4528309" cy="144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884486" y="1737129"/>
            <a:ext cx="3017100" cy="1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8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b="0" i="0" u="none" strike="noStrike" cap="none" dirty="0" smtClean="0">
                <a:solidFill>
                  <a:srgbClr val="FFFFFF"/>
                </a:solidFill>
                <a:latin typeface="Lalezar"/>
                <a:ea typeface="Lalezar"/>
                <a:cs typeface="Lalezar"/>
                <a:sym typeface="Lalezar"/>
              </a:rPr>
              <a:t>FOOD!E APP</a:t>
            </a:r>
            <a:endParaRPr sz="700"/>
          </a:p>
        </p:txBody>
      </p:sp>
      <p:sp>
        <p:nvSpPr>
          <p:cNvPr id="17" name="Rectangle 16"/>
          <p:cNvSpPr/>
          <p:nvPr/>
        </p:nvSpPr>
        <p:spPr>
          <a:xfrm>
            <a:off x="4954877" y="4642339"/>
            <a:ext cx="1923393" cy="3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84003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-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Adarsh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  Sharma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80263" y="4649831"/>
            <a:ext cx="2062770" cy="3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84003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- </a:t>
            </a:r>
            <a:r>
              <a:rPr lang="en-US" sz="1600" b="1" dirty="0" smtClean="0">
                <a:solidFill>
                  <a:srgbClr val="FFFFFF"/>
                </a:solidFill>
                <a:latin typeface="Lalezar"/>
                <a:ea typeface="Lalezar"/>
                <a:cs typeface="Lalezar"/>
                <a:sym typeface="Lalezar"/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Arpit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Mukharya</a:t>
            </a:r>
            <a:endParaRPr lang="en-US" sz="1800" b="1" dirty="0" smtClean="0">
              <a:solidFill>
                <a:schemeClr val="accent6">
                  <a:lumMod val="75000"/>
                </a:schemeClr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2175043"/>
            <a:ext cx="3192538" cy="175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16735" b="27388"/>
          <a:stretch/>
        </p:blipFill>
        <p:spPr>
          <a:xfrm>
            <a:off x="6998208" y="2977347"/>
            <a:ext cx="2149191" cy="216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2421" y="-1392320"/>
            <a:ext cx="5751575" cy="26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3"/>
          <p:cNvPicPr preferRelativeResize="0"/>
          <p:nvPr/>
        </p:nvPicPr>
        <p:blipFill rotWithShape="1">
          <a:blip r:embed="rId5">
            <a:alphaModFix/>
          </a:blip>
          <a:srcRect l="336" t="37373" r="31189"/>
          <a:stretch/>
        </p:blipFill>
        <p:spPr>
          <a:xfrm rot="-5400000">
            <a:off x="-166077" y="162678"/>
            <a:ext cx="3293666" cy="296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 rotWithShape="1">
          <a:blip r:embed="rId6">
            <a:alphaModFix/>
          </a:blip>
          <a:srcRect l="16350" b="16486"/>
          <a:stretch/>
        </p:blipFill>
        <p:spPr>
          <a:xfrm rot="5400000">
            <a:off x="-5406" y="18030"/>
            <a:ext cx="2474766" cy="2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3"/>
          <p:cNvPicPr preferRelativeResize="0"/>
          <p:nvPr/>
        </p:nvPicPr>
        <p:blipFill rotWithShape="1">
          <a:blip r:embed="rId7">
            <a:alphaModFix/>
          </a:blip>
          <a:srcRect l="13526" b="50660"/>
          <a:stretch/>
        </p:blipFill>
        <p:spPr>
          <a:xfrm>
            <a:off x="-3399" y="3983795"/>
            <a:ext cx="4544326" cy="115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2987" y="934496"/>
            <a:ext cx="9146987" cy="431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582426" y="327806"/>
            <a:ext cx="3165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Landing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/>
          <p:nvPr/>
        </p:nvSpPr>
        <p:spPr>
          <a:xfrm>
            <a:off x="0" y="0"/>
            <a:ext cx="9143998" cy="5143500"/>
          </a:xfrm>
          <a:custGeom>
            <a:avLst/>
            <a:gdLst/>
            <a:ahLst/>
            <a:cxnLst/>
            <a:rect l="l" t="t" r="r" b="b"/>
            <a:pathLst>
              <a:path w="4816592" h="2709333" extrusionOk="0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36" name="Google Shape;636;p50"/>
          <p:cNvSpPr txBox="1"/>
          <p:nvPr/>
        </p:nvSpPr>
        <p:spPr>
          <a:xfrm>
            <a:off x="0" y="0"/>
            <a:ext cx="1543050" cy="16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0879" y="1909188"/>
            <a:ext cx="40595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6000" dirty="0" smtClean="0">
                <a:solidFill>
                  <a:schemeClr val="accent2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Q&amp;A</a:t>
            </a:r>
            <a:endParaRPr lang="en-US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/>
          <p:nvPr/>
        </p:nvSpPr>
        <p:spPr>
          <a:xfrm>
            <a:off x="0" y="0"/>
            <a:ext cx="9143998" cy="5143500"/>
          </a:xfrm>
          <a:custGeom>
            <a:avLst/>
            <a:gdLst/>
            <a:ahLst/>
            <a:cxnLst/>
            <a:rect l="l" t="t" r="r" b="b"/>
            <a:pathLst>
              <a:path w="4816592" h="2709333" extrusionOk="0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36" name="Google Shape;636;p50"/>
          <p:cNvSpPr txBox="1"/>
          <p:nvPr/>
        </p:nvSpPr>
        <p:spPr>
          <a:xfrm>
            <a:off x="0" y="0"/>
            <a:ext cx="1543050" cy="16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68509" y="271306"/>
            <a:ext cx="5757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4800" dirty="0" smtClean="0">
                <a:solidFill>
                  <a:schemeClr val="accent2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Future Enhancememt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529" y="1657977"/>
            <a:ext cx="5416061" cy="258532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814949"/>
                </a:solidFill>
                <a:latin typeface="Lalezar"/>
                <a:ea typeface="Lalezar"/>
                <a:cs typeface="Lalezar"/>
                <a:sym typeface="Lalezar"/>
              </a:rPr>
              <a:t>1.Live location &amp; order tracking can be added.</a:t>
            </a:r>
          </a:p>
          <a:p>
            <a:endParaRPr lang="en-US" sz="1800" dirty="0" smtClean="0">
              <a:solidFill>
                <a:srgbClr val="814949"/>
              </a:solidFill>
              <a:latin typeface="Lalezar"/>
              <a:ea typeface="Lalezar"/>
              <a:cs typeface="Lalezar"/>
              <a:sym typeface="Lalezar"/>
            </a:endParaRPr>
          </a:p>
          <a:p>
            <a:r>
              <a:rPr lang="en-US" sz="1800" dirty="0" smtClean="0">
                <a:solidFill>
                  <a:srgbClr val="814949"/>
                </a:solidFill>
                <a:latin typeface="Lalezar"/>
                <a:ea typeface="Lalezar"/>
                <a:cs typeface="Lalezar"/>
                <a:sym typeface="Lalezar"/>
              </a:rPr>
              <a:t>2.Payment gateway can be introduced.</a:t>
            </a:r>
          </a:p>
          <a:p>
            <a:endParaRPr lang="en-US" sz="1800" dirty="0" smtClean="0">
              <a:solidFill>
                <a:srgbClr val="814949"/>
              </a:solidFill>
              <a:latin typeface="Lalezar"/>
              <a:ea typeface="Lalezar"/>
              <a:cs typeface="Lalezar"/>
              <a:sym typeface="Lalezar"/>
            </a:endParaRPr>
          </a:p>
          <a:p>
            <a:r>
              <a:rPr lang="en-US" sz="1800" dirty="0" smtClean="0">
                <a:solidFill>
                  <a:srgbClr val="814949"/>
                </a:solidFill>
                <a:latin typeface="Lalezar"/>
                <a:ea typeface="Lalezar"/>
                <a:cs typeface="Lalezar"/>
                <a:sym typeface="Lalezar"/>
              </a:rPr>
              <a:t>3.User can customize their food order.</a:t>
            </a:r>
          </a:p>
          <a:p>
            <a:endParaRPr lang="en-US" sz="1800" dirty="0" smtClean="0">
              <a:solidFill>
                <a:srgbClr val="814949"/>
              </a:solidFill>
              <a:latin typeface="Lalezar"/>
              <a:ea typeface="Lalezar"/>
              <a:cs typeface="Lalezar"/>
              <a:sym typeface="Lalezar"/>
            </a:endParaRPr>
          </a:p>
          <a:p>
            <a:r>
              <a:rPr lang="en-US" sz="1800" dirty="0" smtClean="0">
                <a:solidFill>
                  <a:srgbClr val="814949"/>
                </a:solidFill>
                <a:latin typeface="Lalezar"/>
                <a:ea typeface="Lalezar"/>
                <a:cs typeface="Lalezar"/>
                <a:sym typeface="Lalezar"/>
              </a:rPr>
              <a:t>4.Show only active order to restaurant vendor.</a:t>
            </a:r>
          </a:p>
          <a:p>
            <a:endParaRPr lang="en-US" sz="1800" dirty="0" smtClean="0">
              <a:solidFill>
                <a:srgbClr val="814949"/>
              </a:solidFill>
              <a:latin typeface="Lalezar"/>
              <a:ea typeface="Lalezar"/>
              <a:cs typeface="Lalezar"/>
              <a:sym typeface="Lalezar"/>
            </a:endParaRPr>
          </a:p>
          <a:p>
            <a:r>
              <a:rPr lang="en-US" sz="1800" dirty="0" smtClean="0">
                <a:solidFill>
                  <a:srgbClr val="814949"/>
                </a:solidFill>
                <a:latin typeface="Lalezar"/>
                <a:ea typeface="Lalezar"/>
                <a:cs typeface="Lalezar"/>
                <a:sym typeface="Lalezar"/>
              </a:rPr>
              <a:t>5.Send an order ready notification to customer.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5"/>
          <p:cNvPicPr preferRelativeResize="0"/>
          <p:nvPr/>
        </p:nvPicPr>
        <p:blipFill rotWithShape="1">
          <a:blip r:embed="rId3">
            <a:alphaModFix/>
          </a:blip>
          <a:srcRect r="7273" b="14895"/>
          <a:stretch/>
        </p:blipFill>
        <p:spPr>
          <a:xfrm>
            <a:off x="5148622" y="2389997"/>
            <a:ext cx="3995379" cy="27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5381" y="-326898"/>
            <a:ext cx="2293427" cy="234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557070">
            <a:off x="291895" y="2825077"/>
            <a:ext cx="133544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27467" y="4198056"/>
            <a:ext cx="3657600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4154" y="-35351"/>
            <a:ext cx="133544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065733">
            <a:off x="2262804" y="-228619"/>
            <a:ext cx="1861835" cy="244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3625725">
            <a:off x="4035394" y="3296869"/>
            <a:ext cx="1090852" cy="213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1765130">
            <a:off x="5529702" y="257509"/>
            <a:ext cx="1926474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45"/>
          <p:cNvGrpSpPr/>
          <p:nvPr/>
        </p:nvGrpSpPr>
        <p:grpSpPr>
          <a:xfrm>
            <a:off x="2651061" y="2126019"/>
            <a:ext cx="3841875" cy="1238062"/>
            <a:chOff x="0" y="219075"/>
            <a:chExt cx="10245000" cy="3301499"/>
          </a:xfrm>
        </p:grpSpPr>
        <p:sp>
          <p:nvSpPr>
            <p:cNvPr id="537" name="Google Shape;537;p45"/>
            <p:cNvSpPr txBox="1"/>
            <p:nvPr/>
          </p:nvSpPr>
          <p:spPr>
            <a:xfrm>
              <a:off x="664275" y="219075"/>
              <a:ext cx="8916459" cy="246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Lalezar"/>
                  <a:ea typeface="Lalezar"/>
                  <a:cs typeface="Lalezar"/>
                  <a:sym typeface="Lalezar"/>
                </a:rPr>
                <a:t>Thank You</a:t>
              </a:r>
              <a:endParaRPr sz="70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538" name="Google Shape;538;p45"/>
            <p:cNvSpPr txBox="1"/>
            <p:nvPr/>
          </p:nvSpPr>
          <p:spPr>
            <a:xfrm>
              <a:off x="0" y="3147139"/>
              <a:ext cx="102450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t="26972" r="32135"/>
          <a:stretch/>
        </p:blipFill>
        <p:spPr>
          <a:xfrm>
            <a:off x="6876021" y="0"/>
            <a:ext cx="2267980" cy="223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164723" y="0"/>
            <a:ext cx="1172843" cy="186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5">
            <a:alphaModFix/>
          </a:blip>
          <a:srcRect l="22707" b="32758"/>
          <a:stretch/>
        </p:blipFill>
        <p:spPr>
          <a:xfrm rot="5400000">
            <a:off x="213375" y="-213374"/>
            <a:ext cx="1862019" cy="228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7045" y="3494374"/>
            <a:ext cx="1298692" cy="62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2519721" y="1483368"/>
            <a:ext cx="1298692" cy="62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5737" y="-97691"/>
            <a:ext cx="2518263" cy="1877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514350" y="595313"/>
            <a:ext cx="629130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i="0" u="none" strike="noStrike" cap="none" dirty="0" smtClean="0">
                <a:solidFill>
                  <a:schemeClr val="tx2">
                    <a:lumMod val="50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Our Team</a:t>
            </a:r>
            <a:endParaRPr sz="480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840171" y="3783707"/>
            <a:ext cx="2499939" cy="439479"/>
            <a:chOff x="0" y="-38100"/>
            <a:chExt cx="6666504" cy="1171946"/>
          </a:xfrm>
        </p:grpSpPr>
        <p:sp>
          <p:nvSpPr>
            <p:cNvPr id="256" name="Google Shape;256;p32"/>
            <p:cNvSpPr txBox="1"/>
            <p:nvPr/>
          </p:nvSpPr>
          <p:spPr>
            <a:xfrm>
              <a:off x="0" y="789136"/>
              <a:ext cx="6666504" cy="34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57" name="Google Shape;257;p32"/>
            <p:cNvSpPr txBox="1"/>
            <p:nvPr/>
          </p:nvSpPr>
          <p:spPr>
            <a:xfrm>
              <a:off x="0" y="-38100"/>
              <a:ext cx="6666504" cy="746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Arpit  Mukharya</a:t>
              </a:r>
              <a:endParaRPr sz="700"/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3322031" y="3794218"/>
            <a:ext cx="2499939" cy="494880"/>
            <a:chOff x="0" y="-38100"/>
            <a:chExt cx="6666504" cy="1319681"/>
          </a:xfrm>
        </p:grpSpPr>
        <p:sp>
          <p:nvSpPr>
            <p:cNvPr id="259" name="Google Shape;259;p32"/>
            <p:cNvSpPr txBox="1"/>
            <p:nvPr/>
          </p:nvSpPr>
          <p:spPr>
            <a:xfrm>
              <a:off x="0" y="789138"/>
              <a:ext cx="6666504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Google Shape;260;p32"/>
            <p:cNvSpPr txBox="1"/>
            <p:nvPr/>
          </p:nvSpPr>
          <p:spPr>
            <a:xfrm>
              <a:off x="0" y="-38100"/>
              <a:ext cx="6666504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61" name="Google Shape;261;p32"/>
          <p:cNvGrpSpPr/>
          <p:nvPr/>
        </p:nvGrpSpPr>
        <p:grpSpPr>
          <a:xfrm>
            <a:off x="6440055" y="3733927"/>
            <a:ext cx="2540131" cy="444638"/>
            <a:chOff x="884256" y="-198874"/>
            <a:chExt cx="6773685" cy="1185703"/>
          </a:xfrm>
        </p:grpSpPr>
        <p:sp>
          <p:nvSpPr>
            <p:cNvPr id="262" name="Google Shape;262;p32"/>
            <p:cNvSpPr txBox="1"/>
            <p:nvPr/>
          </p:nvSpPr>
          <p:spPr>
            <a:xfrm>
              <a:off x="884256" y="494386"/>
              <a:ext cx="6666504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32"/>
            <p:cNvSpPr txBox="1"/>
            <p:nvPr/>
          </p:nvSpPr>
          <p:spPr>
            <a:xfrm>
              <a:off x="991436" y="-198874"/>
              <a:ext cx="6666505" cy="746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Adarsh  Sharma	</a:t>
              </a:r>
              <a:endParaRPr sz="700"/>
            </a:p>
          </p:txBody>
        </p:sp>
      </p:grpSp>
      <p:pic>
        <p:nvPicPr>
          <p:cNvPr id="2050" name="Picture 2" descr="C:\Users\image\Downloads\image (1)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8277" y="2238704"/>
            <a:ext cx="1545019" cy="1502978"/>
          </a:xfrm>
          <a:prstGeom prst="rect">
            <a:avLst/>
          </a:prstGeom>
          <a:noFill/>
        </p:spPr>
      </p:pic>
      <p:pic>
        <p:nvPicPr>
          <p:cNvPr id="1028" name="Picture 4" descr="C:\Users\image\Downloads\20221129_0951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90754" y="2156740"/>
            <a:ext cx="1426864" cy="1520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21272" y="-516209"/>
            <a:ext cx="5611958" cy="206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8556" y="621220"/>
            <a:ext cx="1222236" cy="109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973" y="1800225"/>
            <a:ext cx="5802452" cy="70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-525118"/>
            <a:ext cx="200128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416774">
            <a:off x="85333" y="-1576133"/>
            <a:ext cx="1717010" cy="327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9248213">
            <a:off x="6617884" y="-176238"/>
            <a:ext cx="2600411" cy="27663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514350" y="2628899"/>
            <a:ext cx="6505575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just">
              <a:lnSpc>
                <a:spcPct val="14002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 Online food ordering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system 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provides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all the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restaurants details 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and  allows user to order more than one item at the same time and  also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 enjoy the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coupons.</a:t>
            </a:r>
          </a:p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0" i="0" u="none" strike="noStrike" cap="none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 This platform will allow user to provide users review and ratings for     </a:t>
            </a:r>
            <a:r>
              <a:rPr lang="en-US" sz="1600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various </a:t>
            </a:r>
            <a:r>
              <a:rPr lang="en-US" sz="1600" b="0" i="0" u="none" strike="noStrike" cap="none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restaurants </a:t>
            </a:r>
            <a:r>
              <a:rPr lang="en-US" sz="1600" b="0" i="0" u="none" strike="noStrike" cap="none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so accordingly one can conclude by </a:t>
            </a:r>
            <a:r>
              <a:rPr lang="en-US" sz="1600" b="0" i="0" u="none" strike="noStrike" cap="none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looking  </a:t>
            </a:r>
            <a:r>
              <a:rPr lang="en-US" sz="1600" b="0" i="0" u="none" strike="noStrike" cap="none" dirty="0" smtClean="0">
                <a:solidFill>
                  <a:srgbClr val="171616"/>
                </a:solidFill>
                <a:latin typeface="Lato"/>
                <a:ea typeface="Lato"/>
                <a:cs typeface="Lato"/>
                <a:sym typeface="Lato"/>
              </a:rPr>
              <a:t>at it.</a:t>
            </a:r>
            <a:endParaRPr sz="1600" b="0" i="0" u="none" strike="noStrike" cap="none">
              <a:solidFill>
                <a:srgbClr val="17161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685800" y="1894113"/>
            <a:ext cx="32004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 smtClean="0">
                <a:latin typeface="Lalezar"/>
                <a:ea typeface="Lalezar"/>
                <a:cs typeface="Lalezar"/>
                <a:sym typeface="Lalezar"/>
              </a:rPr>
              <a:t>About Foodie App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533146">
            <a:off x="2038826" y="-265404"/>
            <a:ext cx="3649528" cy="580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869179" y="2248385"/>
            <a:ext cx="3657600" cy="110393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1085851" y="416397"/>
            <a:ext cx="515511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 dirty="0" smtClean="0">
                <a:solidFill>
                  <a:srgbClr val="FC9982"/>
                </a:solidFill>
                <a:latin typeface="Lalezar"/>
                <a:ea typeface="Lalezar"/>
                <a:cs typeface="Lalezar"/>
                <a:sym typeface="Lalezar"/>
              </a:rPr>
              <a:t>Benefits of Foodie App</a:t>
            </a:r>
            <a:endParaRPr sz="700"/>
          </a:p>
        </p:txBody>
      </p:sp>
      <p:sp>
        <p:nvSpPr>
          <p:cNvPr id="216" name="Google Shape;216;p30"/>
          <p:cNvSpPr txBox="1"/>
          <p:nvPr/>
        </p:nvSpPr>
        <p:spPr>
          <a:xfrm>
            <a:off x="2924535" y="2394531"/>
            <a:ext cx="422738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5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3.User can order food online,add favorites,give reviews.</a:t>
            </a:r>
            <a:endParaRPr lang="en" b="1" dirty="0">
              <a:solidFill>
                <a:schemeClr val="accent5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065516" y="2033"/>
            <a:ext cx="214719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6">
            <a:alphaModFix/>
          </a:blip>
          <a:srcRect l="29820" r="211" b="46527"/>
          <a:stretch/>
        </p:blipFill>
        <p:spPr>
          <a:xfrm>
            <a:off x="-319178" y="3930942"/>
            <a:ext cx="2628423" cy="234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2719" y="4310769"/>
            <a:ext cx="1650322" cy="166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62192" y="3930942"/>
            <a:ext cx="3272886" cy="24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049650" y="-1116371"/>
            <a:ext cx="3272886" cy="24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507005" y="154668"/>
            <a:ext cx="1566819" cy="1949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261382" y="1175658"/>
            <a:ext cx="5593003" cy="2606407"/>
            <a:chOff x="1261382" y="1175658"/>
            <a:chExt cx="5593003" cy="2606407"/>
          </a:xfrm>
        </p:grpSpPr>
        <p:sp>
          <p:nvSpPr>
            <p:cNvPr id="215" name="Google Shape;215;p30"/>
            <p:cNvSpPr txBox="1"/>
            <p:nvPr/>
          </p:nvSpPr>
          <p:spPr>
            <a:xfrm>
              <a:off x="1261382" y="1175658"/>
              <a:ext cx="3528332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5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1. </a:t>
              </a:r>
              <a:r>
                <a:rPr lang="en" sz="1400" b="1" i="0" u="none" strike="noStrike" cap="none" dirty="0" smtClean="0">
                  <a:solidFill>
                    <a:schemeClr val="accent5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User can signup and receive credentials via e-mail &amp; login.</a:t>
              </a:r>
              <a:endParaRPr sz="7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850573" y="1786094"/>
              <a:ext cx="3690256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" b="1" dirty="0" smtClean="0">
                  <a:solidFill>
                    <a:schemeClr val="accent5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2.Vendor can signup and receive credentials via e-mail &amp; login.</a:t>
              </a:r>
              <a:endParaRPr lang="en" b="1" dirty="0">
                <a:solidFill>
                  <a:schemeClr val="accent5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22649" y="2984259"/>
              <a:ext cx="3531736" cy="3406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10"/>
                </a:lnSpc>
              </a:pP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4. User can search restaurants by address.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14535" y="3441459"/>
              <a:ext cx="2323072" cy="3406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10"/>
                </a:lnSpc>
              </a:pP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5. User  can apply coupons.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6" y="2560832"/>
            <a:ext cx="151499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56" y="0"/>
            <a:ext cx="1238927" cy="125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952850">
            <a:off x="7189044" y="1952349"/>
            <a:ext cx="80051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6">
            <a:alphaModFix/>
          </a:blip>
          <a:srcRect l="9277" b="19068"/>
          <a:stretch/>
        </p:blipFill>
        <p:spPr>
          <a:xfrm>
            <a:off x="5635039" y="3179992"/>
            <a:ext cx="3508961" cy="196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7">
            <a:alphaModFix/>
          </a:blip>
          <a:srcRect l="17899" b="38301"/>
          <a:stretch/>
        </p:blipFill>
        <p:spPr>
          <a:xfrm>
            <a:off x="25656" y="4113552"/>
            <a:ext cx="3002905" cy="100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8">
            <a:alphaModFix/>
          </a:blip>
          <a:srcRect b="51412"/>
          <a:stretch/>
        </p:blipFill>
        <p:spPr>
          <a:xfrm rot="10800000">
            <a:off x="2893712" y="0"/>
            <a:ext cx="2956427" cy="142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7040735" y="87158"/>
            <a:ext cx="2149131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3"/>
          <p:cNvGrpSpPr/>
          <p:nvPr/>
        </p:nvGrpSpPr>
        <p:grpSpPr>
          <a:xfrm>
            <a:off x="221064" y="439241"/>
            <a:ext cx="6095264" cy="3308163"/>
            <a:chOff x="-6138060" y="-3074159"/>
            <a:chExt cx="16254034" cy="8821768"/>
          </a:xfrm>
        </p:grpSpPr>
        <p:sp>
          <p:nvSpPr>
            <p:cNvPr id="276" name="Google Shape;276;p33"/>
            <p:cNvSpPr txBox="1"/>
            <p:nvPr/>
          </p:nvSpPr>
          <p:spPr>
            <a:xfrm>
              <a:off x="-6138060" y="-3074159"/>
              <a:ext cx="11881811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0" i="0" u="none" strike="noStrike" cap="none" dirty="0" smtClean="0">
                  <a:solidFill>
                    <a:schemeClr val="accent6">
                      <a:lumMod val="75000"/>
                    </a:schemeClr>
                  </a:solidFill>
                  <a:latin typeface="Lalezar"/>
                  <a:ea typeface="Lalezar"/>
                  <a:cs typeface="Lalezar"/>
                  <a:sym typeface="Lalezar"/>
                </a:rPr>
                <a:t>Functionalities</a:t>
              </a:r>
              <a:endParaRPr sz="7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7" name="Google Shape;277;p33"/>
            <p:cNvSpPr txBox="1"/>
            <p:nvPr/>
          </p:nvSpPr>
          <p:spPr>
            <a:xfrm>
              <a:off x="1765773" y="5374174"/>
              <a:ext cx="8350201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33048" y="4167845"/>
            <a:ext cx="7214716" cy="716718"/>
            <a:chOff x="3647553" y="1927062"/>
            <a:chExt cx="7214716" cy="716718"/>
          </a:xfrm>
        </p:grpSpPr>
        <p:pic>
          <p:nvPicPr>
            <p:cNvPr id="30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47553" y="1940902"/>
              <a:ext cx="7214716" cy="702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3834884" y="1927062"/>
              <a:ext cx="698719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10"/>
                </a:lnSpc>
              </a:pP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6. Admin can monitor all users registered along with their role, all restaurants listed , all orders received and all reviews posted.</a:t>
              </a:r>
              <a:endPara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41548" y="2654336"/>
            <a:ext cx="5802452" cy="702878"/>
            <a:chOff x="1420533" y="2654335"/>
            <a:chExt cx="5802452" cy="702878"/>
          </a:xfrm>
        </p:grpSpPr>
        <p:pic>
          <p:nvPicPr>
            <p:cNvPr id="25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20533" y="2654335"/>
              <a:ext cx="5802452" cy="702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20;p30"/>
            <p:cNvSpPr txBox="1"/>
            <p:nvPr/>
          </p:nvSpPr>
          <p:spPr>
            <a:xfrm>
              <a:off x="1759924" y="2744367"/>
              <a:ext cx="5334560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4.Vendor can list his/her restaurants in the application &amp; monitor orders of particular restaurants.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1354" y="1960998"/>
            <a:ext cx="3326004" cy="702878"/>
            <a:chOff x="1477108" y="2011240"/>
            <a:chExt cx="3326004" cy="702878"/>
          </a:xfrm>
        </p:grpSpPr>
        <p:pic>
          <p:nvPicPr>
            <p:cNvPr id="23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108" y="2011240"/>
              <a:ext cx="3326004" cy="702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20;p30"/>
            <p:cNvSpPr txBox="1"/>
            <p:nvPr/>
          </p:nvSpPr>
          <p:spPr>
            <a:xfrm>
              <a:off x="1754668" y="2108491"/>
              <a:ext cx="2904417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3.User can categorize menu items based on its category.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30688" y="1659548"/>
            <a:ext cx="5090796" cy="309929"/>
            <a:chOff x="1460728" y="1528919"/>
            <a:chExt cx="5090796" cy="309929"/>
          </a:xfrm>
        </p:grpSpPr>
        <p:pic>
          <p:nvPicPr>
            <p:cNvPr id="20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60728" y="1528919"/>
              <a:ext cx="4829540" cy="309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20;p30"/>
            <p:cNvSpPr txBox="1"/>
            <p:nvPr/>
          </p:nvSpPr>
          <p:spPr>
            <a:xfrm>
              <a:off x="1749411" y="1546187"/>
              <a:ext cx="4802113" cy="280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2.User can set their profile picture,add multiple address .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4297" y="1137034"/>
            <a:ext cx="3513208" cy="480750"/>
            <a:chOff x="1531066" y="1076744"/>
            <a:chExt cx="3513208" cy="480750"/>
          </a:xfrm>
        </p:grpSpPr>
        <p:pic>
          <p:nvPicPr>
            <p:cNvPr id="18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31066" y="1076744"/>
              <a:ext cx="3513208" cy="48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220;p30"/>
            <p:cNvSpPr txBox="1"/>
            <p:nvPr/>
          </p:nvSpPr>
          <p:spPr>
            <a:xfrm>
              <a:off x="1751008" y="1204599"/>
              <a:ext cx="2962782" cy="280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1.User can update their profile .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489" y="3387864"/>
            <a:ext cx="5802452" cy="702878"/>
            <a:chOff x="1400436" y="3337623"/>
            <a:chExt cx="5802452" cy="702878"/>
          </a:xfrm>
        </p:grpSpPr>
        <p:pic>
          <p:nvPicPr>
            <p:cNvPr id="28" name="Google Shape;151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00436" y="3337623"/>
              <a:ext cx="5802452" cy="702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20;p30"/>
            <p:cNvSpPr txBox="1"/>
            <p:nvPr/>
          </p:nvSpPr>
          <p:spPr>
            <a:xfrm>
              <a:off x="1694379" y="3378394"/>
              <a:ext cx="5334560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2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5.Vendor can update their restaurant picture also menu list items in the application.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/>
          <p:nvPr/>
        </p:nvSpPr>
        <p:spPr>
          <a:xfrm>
            <a:off x="0" y="0"/>
            <a:ext cx="9143998" cy="5143500"/>
          </a:xfrm>
          <a:custGeom>
            <a:avLst/>
            <a:gdLst/>
            <a:ahLst/>
            <a:cxnLst/>
            <a:rect l="l" t="t" r="r" b="b"/>
            <a:pathLst>
              <a:path w="4816592" h="2709333" extrusionOk="0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36" name="Google Shape;636;p50"/>
          <p:cNvSpPr txBox="1"/>
          <p:nvPr/>
        </p:nvSpPr>
        <p:spPr>
          <a:xfrm>
            <a:off x="0" y="0"/>
            <a:ext cx="1543050" cy="16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99622" y="180872"/>
            <a:ext cx="49638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dirty="0" smtClean="0">
                <a:solidFill>
                  <a:schemeClr val="accent2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MicroService-Architecture Diagram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4995" name="Picture 3" descr="C:\Downloads\Microservices Diagr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924" y="1194707"/>
            <a:ext cx="6974080" cy="36586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56;p50"/>
          <p:cNvPicPr preferRelativeResize="0"/>
          <p:nvPr/>
        </p:nvPicPr>
        <p:blipFill rotWithShape="1">
          <a:blip r:embed="rId3">
            <a:alphaModFix/>
          </a:blip>
          <a:srcRect b="58701"/>
          <a:stretch/>
        </p:blipFill>
        <p:spPr>
          <a:xfrm>
            <a:off x="-291402" y="591597"/>
            <a:ext cx="9144000" cy="455190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0"/>
          <p:cNvSpPr txBox="1"/>
          <p:nvPr/>
        </p:nvSpPr>
        <p:spPr>
          <a:xfrm>
            <a:off x="0" y="0"/>
            <a:ext cx="1543050" cy="16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126899" y="325361"/>
            <a:ext cx="4635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dirty="0" smtClean="0">
                <a:solidFill>
                  <a:schemeClr val="accent2">
                    <a:lumMod val="75000"/>
                  </a:schemeClr>
                </a:solidFill>
                <a:latin typeface="Lalezar"/>
                <a:ea typeface="Lalezar"/>
                <a:cs typeface="Lalezar"/>
                <a:sym typeface="Lalezar"/>
              </a:rPr>
              <a:t>Front-end Flow-Diagram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6018" name="Picture 2" descr="C:\Users\image\Downloads\image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466" y="1442029"/>
            <a:ext cx="8008537" cy="286544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55771" y="1818752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vendor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5035899" y="2262555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User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438399" y="315312"/>
            <a:ext cx="3815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smtClean="0">
                <a:latin typeface="Lalezar"/>
                <a:ea typeface="Lalezar"/>
                <a:cs typeface="Lalezar"/>
                <a:sym typeface="Lalezar"/>
              </a:rPr>
              <a:t>Technologies Used</a:t>
            </a:r>
            <a:endParaRPr lang="en-US" sz="3200" dirty="0"/>
          </a:p>
        </p:txBody>
      </p:sp>
      <p:pic>
        <p:nvPicPr>
          <p:cNvPr id="4098" name="Picture 2" descr="Html5 Css3 Logo Png - Html And Css Logo Transparent PNG - 820x600 - Free  Download on Nice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127" y="924909"/>
            <a:ext cx="3050080" cy="1786760"/>
          </a:xfrm>
          <a:prstGeom prst="rect">
            <a:avLst/>
          </a:prstGeom>
          <a:noFill/>
        </p:spPr>
      </p:pic>
      <p:pic>
        <p:nvPicPr>
          <p:cNvPr id="4100" name="Picture 4" descr="GitHub - angular/angular: The modern web developer's platfor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3957" y="825350"/>
            <a:ext cx="3090043" cy="1744717"/>
          </a:xfrm>
          <a:prstGeom prst="rect">
            <a:avLst/>
          </a:prstGeom>
          <a:noFill/>
        </p:spPr>
      </p:pic>
      <p:sp>
        <p:nvSpPr>
          <p:cNvPr id="4102" name="AutoShape 6" descr="Spring Bo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4" name="AutoShape 8" descr="Spring Bo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" name="AutoShape 10" descr="Spring Bo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Spring Boot Kafka Setup · Stuff and Cod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81580" y="1175656"/>
            <a:ext cx="3191867" cy="1244740"/>
          </a:xfrm>
          <a:prstGeom prst="rect">
            <a:avLst/>
          </a:prstGeom>
          <a:noFill/>
        </p:spPr>
      </p:pic>
      <p:sp>
        <p:nvSpPr>
          <p:cNvPr id="50" name="Rectangle 49"/>
          <p:cNvSpPr/>
          <p:nvPr/>
        </p:nvSpPr>
        <p:spPr>
          <a:xfrm>
            <a:off x="2893925" y="2940376"/>
            <a:ext cx="2954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smtClean="0">
                <a:latin typeface="Lalezar"/>
                <a:ea typeface="Lalezar"/>
                <a:cs typeface="Lalezar"/>
                <a:sym typeface="Lalezar"/>
              </a:rPr>
              <a:t>DataBase Used</a:t>
            </a:r>
            <a:endParaRPr lang="en-US" sz="3200" dirty="0" smtClean="0"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4110" name="Picture 14" descr="File:MongoDB Logo.svg - Wikimedia Common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2467" y="3547887"/>
            <a:ext cx="3145561" cy="1054258"/>
          </a:xfrm>
          <a:prstGeom prst="rect">
            <a:avLst/>
          </a:prstGeom>
          <a:noFill/>
        </p:spPr>
      </p:pic>
      <p:pic>
        <p:nvPicPr>
          <p:cNvPr id="4112" name="Picture 16" descr="File:Mysql logo.png - Wikitech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3741" y="3426488"/>
            <a:ext cx="2471894" cy="10318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0"/>
          <p:cNvSpPr/>
          <p:nvPr/>
        </p:nvSpPr>
        <p:spPr>
          <a:xfrm>
            <a:off x="0" y="0"/>
            <a:ext cx="9143998" cy="5143500"/>
          </a:xfrm>
          <a:custGeom>
            <a:avLst/>
            <a:gdLst/>
            <a:ahLst/>
            <a:cxnLst/>
            <a:rect l="l" t="t" r="r" b="b"/>
            <a:pathLst>
              <a:path w="4816592" h="2709333" extrusionOk="0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36" name="Google Shape;636;p50"/>
          <p:cNvSpPr txBox="1"/>
          <p:nvPr/>
        </p:nvSpPr>
        <p:spPr>
          <a:xfrm>
            <a:off x="0" y="0"/>
            <a:ext cx="1543050" cy="16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87672" y="275120"/>
            <a:ext cx="3815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dirty="0" smtClean="0">
                <a:latin typeface="Lalezar"/>
                <a:ea typeface="Lalezar"/>
                <a:cs typeface="Lalezar"/>
                <a:sym typeface="Lalezar"/>
              </a:rPr>
              <a:t>Tools Used</a:t>
            </a:r>
            <a:endParaRPr lang="en-US" sz="32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1386672" y="1202011"/>
            <a:ext cx="2049863" cy="3015838"/>
            <a:chOff x="4592097" y="1181915"/>
            <a:chExt cx="2049863" cy="3015838"/>
          </a:xfrm>
        </p:grpSpPr>
        <p:cxnSp>
          <p:nvCxnSpPr>
            <p:cNvPr id="44" name="Google Shape;329;p37"/>
            <p:cNvCxnSpPr/>
            <p:nvPr/>
          </p:nvCxnSpPr>
          <p:spPr>
            <a:xfrm rot="16200000" flipH="1">
              <a:off x="3979150" y="3386296"/>
              <a:ext cx="1276143" cy="10048"/>
            </a:xfrm>
            <a:prstGeom prst="straightConnector1">
              <a:avLst/>
            </a:prstGeom>
            <a:noFill/>
            <a:ln w="38100" cap="flat" cmpd="sng">
              <a:solidFill>
                <a:srgbClr val="FAB96C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45" name="Google Shape;330;p37"/>
            <p:cNvCxnSpPr/>
            <p:nvPr/>
          </p:nvCxnSpPr>
          <p:spPr>
            <a:xfrm rot="16200000" flipH="1">
              <a:off x="3964075" y="2687937"/>
              <a:ext cx="1296238" cy="20096"/>
            </a:xfrm>
            <a:prstGeom prst="straightConnector1">
              <a:avLst/>
            </a:prstGeom>
            <a:noFill/>
            <a:ln w="38100" cap="flat" cmpd="sng">
              <a:solidFill>
                <a:srgbClr val="4AA6B8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46" name="Google Shape;331;p37"/>
            <p:cNvCxnSpPr/>
            <p:nvPr/>
          </p:nvCxnSpPr>
          <p:spPr>
            <a:xfrm rot="16200000" flipH="1">
              <a:off x="3918859" y="2059914"/>
              <a:ext cx="1356524" cy="10048"/>
            </a:xfrm>
            <a:prstGeom prst="straightConnector1">
              <a:avLst/>
            </a:prstGeom>
            <a:noFill/>
            <a:ln w="38100" cap="flat" cmpd="sng">
              <a:solidFill>
                <a:srgbClr val="E08282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Rectangle 54"/>
            <p:cNvSpPr/>
            <p:nvPr/>
          </p:nvSpPr>
          <p:spPr>
            <a:xfrm>
              <a:off x="4758642" y="1181915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>
                      <a:lumMod val="50000"/>
                    </a:schemeClr>
                  </a:solidFill>
                </a:rPr>
                <a:t>Eureka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30383" y="1855154"/>
              <a:ext cx="15440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>
                      <a:lumMod val="50000"/>
                    </a:schemeClr>
                  </a:solidFill>
                </a:rPr>
                <a:t>API-Gateway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8163" y="2548490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solidFill>
                    <a:schemeClr val="accent6">
                      <a:lumMod val="50000"/>
                    </a:schemeClr>
                  </a:solidFill>
                </a:rPr>
                <a:t>Hystrix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39702" y="3141343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>
                      <a:lumMod val="50000"/>
                    </a:schemeClr>
                  </a:solidFill>
                </a:rPr>
                <a:t>Rabbit MQ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22723" y="3828421"/>
              <a:ext cx="1919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solidFill>
                    <a:schemeClr val="accent6">
                      <a:lumMod val="50000"/>
                    </a:schemeClr>
                  </a:solidFill>
                </a:rPr>
                <a:t>Feign Client</a:t>
              </a:r>
              <a:endParaRPr lang="en-US" sz="1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14" name="Google Shape;329;p37"/>
          <p:cNvCxnSpPr/>
          <p:nvPr/>
        </p:nvCxnSpPr>
        <p:spPr>
          <a:xfrm rot="16200000" flipH="1">
            <a:off x="785448" y="4010969"/>
            <a:ext cx="1276143" cy="10048"/>
          </a:xfrm>
          <a:prstGeom prst="straightConnector1">
            <a:avLst/>
          </a:prstGeom>
          <a:noFill/>
          <a:ln w="38100" cap="flat" cmpd="sng">
            <a:solidFill>
              <a:srgbClr val="FAB96C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5" name="Rectangle 14"/>
          <p:cNvSpPr/>
          <p:nvPr/>
        </p:nvSpPr>
        <p:spPr>
          <a:xfrm>
            <a:off x="1559166" y="4483238"/>
            <a:ext cx="191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Docker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268</Words>
  <PresentationFormat>On-screen Show (16:9)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Lalezar</vt:lpstr>
      <vt:lpstr>Lato</vt:lpstr>
      <vt:lpstr>Simple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image</dc:creator>
  <cp:lastModifiedBy>image</cp:lastModifiedBy>
  <cp:revision>45</cp:revision>
  <dcterms:modified xsi:type="dcterms:W3CDTF">2022-11-30T09:57:36Z</dcterms:modified>
</cp:coreProperties>
</file>